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681" r:id="rId5"/>
    <p:sldId id="680" r:id="rId6"/>
    <p:sldId id="675" r:id="rId7"/>
    <p:sldId id="682" r:id="rId8"/>
    <p:sldId id="690" r:id="rId9"/>
    <p:sldId id="676" r:id="rId10"/>
    <p:sldId id="677" r:id="rId11"/>
    <p:sldId id="691" r:id="rId12"/>
    <p:sldId id="683" r:id="rId13"/>
    <p:sldId id="687" r:id="rId14"/>
    <p:sldId id="684" r:id="rId15"/>
    <p:sldId id="685" r:id="rId16"/>
    <p:sldId id="686" r:id="rId17"/>
    <p:sldId id="688" r:id="rId18"/>
    <p:sldId id="6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8D10E4-3707-4D5D-A379-9B2B02337FE5}">
          <p14:sldIdLst>
            <p14:sldId id="681"/>
            <p14:sldId id="680"/>
            <p14:sldId id="675"/>
            <p14:sldId id="682"/>
            <p14:sldId id="690"/>
            <p14:sldId id="676"/>
            <p14:sldId id="677"/>
            <p14:sldId id="691"/>
            <p14:sldId id="683"/>
            <p14:sldId id="687"/>
            <p14:sldId id="684"/>
            <p14:sldId id="685"/>
            <p14:sldId id="686"/>
            <p14:sldId id="688"/>
            <p14:sldId id="6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8E6"/>
    <a:srgbClr val="008542"/>
    <a:srgbClr val="C75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247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notesViewPr>
    <p:cSldViewPr snapToGrid="0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C54B6-3A06-4A98-8DD7-91AC2EA515D9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9EEB9-1E5D-4336-B1B3-152F63E4D1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2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9EEB9-1E5D-4336-B1B3-152F63E4D13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1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9224" y="585894"/>
            <a:ext cx="1973552" cy="19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9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nogram 2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0934" y="585894"/>
            <a:ext cx="1970131" cy="19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6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nogram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0934" y="585894"/>
            <a:ext cx="1970131" cy="19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nogram Word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5897" y="205964"/>
            <a:ext cx="5240206" cy="20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8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ordmar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28863"/>
            <a:ext cx="12192000" cy="620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3620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61729"/>
            <a:ext cx="7315200" cy="190307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6464043"/>
            <a:ext cx="358140" cy="1903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38438"/>
            <a:ext cx="121920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" y="6228863"/>
            <a:ext cx="3432175" cy="6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774E77A-F3AF-2642-9310-AD4C753862B7}"/>
              </a:ext>
            </a:extLst>
          </p:cNvPr>
          <p:cNvSpPr/>
          <p:nvPr userDrawn="1"/>
        </p:nvSpPr>
        <p:spPr>
          <a:xfrm>
            <a:off x="0" y="6228863"/>
            <a:ext cx="12192000" cy="6201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B1F3F2-2AC7-B443-8B2E-4E2C0AEEA1A6}"/>
              </a:ext>
            </a:extLst>
          </p:cNvPr>
          <p:cNvCxnSpPr/>
          <p:nvPr userDrawn="1"/>
        </p:nvCxnSpPr>
        <p:spPr>
          <a:xfrm>
            <a:off x="0" y="6138438"/>
            <a:ext cx="121920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61729"/>
            <a:ext cx="7315200" cy="190307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800" y="6461729"/>
            <a:ext cx="356616" cy="1903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52" y="6303180"/>
            <a:ext cx="471466" cy="47146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64F1B8-AFCD-9B4D-A310-FC0F8BAA1D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65566"/>
            <a:ext cx="10515600" cy="4211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345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7914"/>
            <a:ext cx="10515600" cy="115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79418"/>
            <a:ext cx="10515600" cy="459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61729"/>
            <a:ext cx="7315200" cy="19030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461729"/>
            <a:ext cx="356616" cy="190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9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2" r:id="rId3"/>
    <p:sldLayoutId id="2147483673" r:id="rId4"/>
    <p:sldLayoutId id="2147483662" r:id="rId5"/>
    <p:sldLayoutId id="2147483666" r:id="rId6"/>
    <p:sldLayoutId id="2147483670" r:id="rId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E25C-74E3-D45C-B8EB-36400FC7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5925"/>
            <a:ext cx="10515600" cy="11575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Introduction to Model Predictive Control Workshop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92E38-A9A1-5914-4EA8-C8E722B0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6DE3A-2BE6-2FAF-B5C6-596DBCD2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CE782-CE9E-528D-1E97-1D0C8C6EB6DB}"/>
              </a:ext>
            </a:extLst>
          </p:cNvPr>
          <p:cNvSpPr txBox="1"/>
          <p:nvPr/>
        </p:nvSpPr>
        <p:spPr>
          <a:xfrm>
            <a:off x="1600200" y="3023755"/>
            <a:ext cx="8676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Juned Shaikh and Michael Lingad</a:t>
            </a:r>
          </a:p>
          <a:p>
            <a:pPr algn="ctr"/>
            <a:r>
              <a:rPr lang="en-US" sz="2800" dirty="0"/>
              <a:t>May 2</a:t>
            </a:r>
            <a:r>
              <a:rPr lang="en-US" sz="2800" baseline="30000" dirty="0"/>
              <a:t>nd</a:t>
            </a:r>
            <a:r>
              <a:rPr lang="en-US" sz="2800" dirty="0"/>
              <a:t>, 2025</a:t>
            </a:r>
          </a:p>
        </p:txBody>
      </p:sp>
      <p:pic>
        <p:nvPicPr>
          <p:cNvPr id="6" name="Picture 5" descr="A three-dimensional device with a few parts&#10;&#10;AI-generated content may be incorrect.">
            <a:extLst>
              <a:ext uri="{FF2B5EF4-FFF2-40B4-BE49-F238E27FC236}">
                <a16:creationId xmlns:a16="http://schemas.microsoft.com/office/drawing/2014/main" id="{67B68F7E-3ED5-2829-D844-A7EB8B313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545" y="2356430"/>
            <a:ext cx="2050325" cy="34204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1AE892-3AF3-B16A-363D-FDB59B3460D6}"/>
              </a:ext>
            </a:extLst>
          </p:cNvPr>
          <p:cNvSpPr txBox="1">
            <a:spLocks/>
          </p:cNvSpPr>
          <p:nvPr/>
        </p:nvSpPr>
        <p:spPr>
          <a:xfrm>
            <a:off x="838200" y="478885"/>
            <a:ext cx="10515600" cy="730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CSSC at UT Dallas</a:t>
            </a:r>
          </a:p>
        </p:txBody>
      </p:sp>
    </p:spTree>
    <p:extLst>
      <p:ext uri="{BB962C8B-B14F-4D97-AF65-F5344CB8AC3E}">
        <p14:creationId xmlns:p14="http://schemas.microsoft.com/office/powerpoint/2010/main" val="3332622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9169-D69F-6143-3F29-B9AF9FB53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FEAC-9AE8-F583-B17F-DDFBFCA3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1042A-9C50-20B4-9895-2D73842F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CSSC @ 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B5752-1837-5040-BDE8-B031FDA1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5564EA1E-8E4E-BB6C-ECD1-FD1826D05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9" y="1405489"/>
            <a:ext cx="3602168" cy="420473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076A7-EFE9-0C00-8AC7-9304C7D07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760" y="1924104"/>
            <a:ext cx="4196110" cy="368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7439A-9E4E-4151-A101-A6798A90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54" y="893852"/>
            <a:ext cx="3553321" cy="5334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391C97A-ED5D-4A0F-F44E-1EB0527E8144}"/>
              </a:ext>
            </a:extLst>
          </p:cNvPr>
          <p:cNvSpPr/>
          <p:nvPr/>
        </p:nvSpPr>
        <p:spPr>
          <a:xfrm>
            <a:off x="3857446" y="3096883"/>
            <a:ext cx="181154" cy="181156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6AC1E6-23A1-16B8-B3EA-5D9403A99677}"/>
              </a:ext>
            </a:extLst>
          </p:cNvPr>
          <p:cNvSpPr/>
          <p:nvPr/>
        </p:nvSpPr>
        <p:spPr>
          <a:xfrm>
            <a:off x="3405997" y="3586008"/>
            <a:ext cx="181154" cy="181156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F79114-F089-AD3A-7BC1-354805D612C3}"/>
              </a:ext>
            </a:extLst>
          </p:cNvPr>
          <p:cNvCxnSpPr>
            <a:stCxn id="10" idx="3"/>
            <a:endCxn id="11" idx="7"/>
          </p:cNvCxnSpPr>
          <p:nvPr/>
        </p:nvCxnSpPr>
        <p:spPr>
          <a:xfrm flipH="1">
            <a:off x="3560622" y="3251509"/>
            <a:ext cx="323353" cy="361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Arrow: Down 2">
            <a:extLst>
              <a:ext uri="{FF2B5EF4-FFF2-40B4-BE49-F238E27FC236}">
                <a16:creationId xmlns:a16="http://schemas.microsoft.com/office/drawing/2014/main" id="{5CC6FEAA-E53D-C9AA-911A-16B8311D7F8D}"/>
              </a:ext>
            </a:extLst>
          </p:cNvPr>
          <p:cNvSpPr/>
          <p:nvPr/>
        </p:nvSpPr>
        <p:spPr>
          <a:xfrm>
            <a:off x="8872630" y="1586341"/>
            <a:ext cx="484632" cy="53347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A1535-24DF-CAB2-B7B3-6743DE79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B7FF-E403-17F3-A9A3-84FFA673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Car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1C304-7916-C12C-AD9E-50F270CB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A04BB-5FAD-558C-A7EF-2FA89F7C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Content Placeholder 10" descr="Diagram of a mechanical system&#10;&#10;AI-generated content may be incorrect.">
            <a:extLst>
              <a:ext uri="{FF2B5EF4-FFF2-40B4-BE49-F238E27FC236}">
                <a16:creationId xmlns:a16="http://schemas.microsoft.com/office/drawing/2014/main" id="{A16E975B-E037-9017-8DE0-80B9422D0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92" y="1165091"/>
            <a:ext cx="4357344" cy="4339088"/>
          </a:xfrm>
        </p:spPr>
      </p:pic>
      <p:pic>
        <p:nvPicPr>
          <p:cNvPr id="14" name="Picture 13" descr="A diagram of a blue and pink rectangular object&#10;&#10;AI-generated content may be incorrect.">
            <a:extLst>
              <a:ext uri="{FF2B5EF4-FFF2-40B4-BE49-F238E27FC236}">
                <a16:creationId xmlns:a16="http://schemas.microsoft.com/office/drawing/2014/main" id="{769DE42B-1CE8-7058-56BC-CE08A122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59" y="1335062"/>
            <a:ext cx="3587235" cy="34770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5A0539-8F38-D99E-162A-3FD1CAA58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83" y="4916312"/>
            <a:ext cx="6994585" cy="8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89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D757-DD3B-6A36-3B7F-C5F1D9E4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67BF-C5ED-CA9C-5716-6776A2F9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Car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94261-BB81-8A89-B1F1-E5AF3C2D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CSSC @ 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A3ED2-9333-D47A-21B2-CE3CF9D4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Content Placeholder 10" descr="Diagram of a mechanical system&#10;&#10;AI-generated content may be incorrect.">
            <a:extLst>
              <a:ext uri="{FF2B5EF4-FFF2-40B4-BE49-F238E27FC236}">
                <a16:creationId xmlns:a16="http://schemas.microsoft.com/office/drawing/2014/main" id="{CB353936-CF2C-13E9-2187-02D3AAE4B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92" y="1071266"/>
            <a:ext cx="4357344" cy="433908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13682-4987-D56B-F90F-D67B5765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4" y="1956503"/>
            <a:ext cx="6710556" cy="2944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6F566-4A8E-E61F-33B2-758FCD08F1A8}"/>
              </a:ext>
            </a:extLst>
          </p:cNvPr>
          <p:cNvSpPr txBox="1"/>
          <p:nvPr/>
        </p:nvSpPr>
        <p:spPr>
          <a:xfrm>
            <a:off x="183037" y="5225688"/>
            <a:ext cx="82125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Task 1: </a:t>
            </a:r>
            <a:r>
              <a:rPr lang="en-US" b="0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>Define the quarter car model dynamics &amp; perform open-loop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4BE0E-1DF4-3FBD-593D-340643FA784C}"/>
              </a:ext>
            </a:extLst>
          </p:cNvPr>
          <p:cNvSpPr txBox="1"/>
          <p:nvPr/>
        </p:nvSpPr>
        <p:spPr>
          <a:xfrm>
            <a:off x="183036" y="5674380"/>
            <a:ext cx="68660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Task 2: </a:t>
            </a:r>
            <a:r>
              <a:rPr lang="en-US" dirty="0">
                <a:solidFill>
                  <a:srgbClr val="212121"/>
                </a:solidFill>
                <a:latin typeface="Helvetica" panose="020B0604020202020204" pitchFamily="34" charset="0"/>
              </a:rPr>
              <a:t>Find the gains for PD controller that stabilizes the system</a:t>
            </a:r>
            <a:endParaRPr lang="en-US" b="0" i="0" dirty="0">
              <a:solidFill>
                <a:srgbClr val="212121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8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2DB69-E350-E7F2-BA23-9AF16A9DE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1C07-896F-8102-CC92-8B4C4635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Problem Formulation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34D35-415C-16DF-B9E4-C46E1EFB5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CSSC @ 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B0953-FED7-C3AF-E448-2065A4D5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8A45A3-DDE7-778F-CB88-D1AA66E97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3064"/>
            <a:ext cx="5315854" cy="115757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6B7FE-0A9F-7F43-C844-BE2BB82F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3937"/>
          <a:stretch/>
        </p:blipFill>
        <p:spPr>
          <a:xfrm>
            <a:off x="838200" y="1405489"/>
            <a:ext cx="4196110" cy="960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78D27B-5ED6-0BAF-C82F-A162D9AA3728}"/>
              </a:ext>
            </a:extLst>
          </p:cNvPr>
          <p:cNvSpPr txBox="1"/>
          <p:nvPr/>
        </p:nvSpPr>
        <p:spPr>
          <a:xfrm>
            <a:off x="183036" y="4737955"/>
            <a:ext cx="5147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Task 3: </a:t>
            </a:r>
            <a:r>
              <a:rPr lang="en-US" dirty="0">
                <a:solidFill>
                  <a:srgbClr val="212121"/>
                </a:solidFill>
                <a:latin typeface="Helvetica" panose="020B0604020202020204" pitchFamily="34" charset="0"/>
              </a:rPr>
              <a:t>Find the gains for the MPC cost function</a:t>
            </a:r>
            <a:endParaRPr lang="en-US" b="0" i="0" dirty="0">
              <a:solidFill>
                <a:srgbClr val="212121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10" name="Content Placeholder 10" descr="Diagram of a mechanical system&#10;&#10;AI-generated content may be incorrect.">
            <a:extLst>
              <a:ext uri="{FF2B5EF4-FFF2-40B4-BE49-F238E27FC236}">
                <a16:creationId xmlns:a16="http://schemas.microsoft.com/office/drawing/2014/main" id="{E59C8C2E-993D-2994-1116-A8D13D49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92" y="1071266"/>
            <a:ext cx="4357344" cy="43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60F57-BF1F-9992-13E2-5E53BA54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0CEC-4C71-0A6D-5BD9-5A872001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Experiment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AC47B-13C8-53E8-A5F4-B85B8A1D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CSSC @ 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690E9-41CC-FB09-B507-CA94D1B7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26312-7A1B-A1CB-83D4-92F06A3A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to start the test bed:</a:t>
            </a:r>
          </a:p>
          <a:p>
            <a:r>
              <a:rPr lang="en-US" dirty="0"/>
              <a:t>1.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969EE-59BD-522A-2CE5-AC0FBD58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85" y="2453490"/>
            <a:ext cx="7373040" cy="1306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B0EF44-9FAC-2C26-F245-EE9590FA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85" y="4280683"/>
            <a:ext cx="7544509" cy="11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3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7D80-819F-5271-807C-A37F9C2D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MPC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E57B5-98E6-62D7-04D3-9396115B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/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Feasibility: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How can we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guarantee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that the optimization problem has a valid solution that satisfies all constraints?</a:t>
            </a:r>
          </a:p>
          <a:p>
            <a:pPr rtl="0" fontAlgn="base"/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Stability: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How can we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guarantee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that the controller makes the system closed-loop stable? </a:t>
            </a:r>
          </a:p>
          <a:p>
            <a:pPr rtl="0" fontAlgn="base"/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Real-time Implementation: 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Solving an optimization problem can take a lot of time, can we ensure that the we solve the problem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fast enough 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for control?</a:t>
            </a:r>
          </a:p>
          <a:p>
            <a:pPr rtl="0" fontAlgn="base"/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Model Sophistication: 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effectiveness of the controller is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sensitive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on the plant model, how are we able to produce a good enough model that describes our system? </a:t>
            </a:r>
          </a:p>
          <a:p>
            <a:endParaRPr lang="en-US" dirty="0"/>
          </a:p>
          <a:p>
            <a:pPr algn="ctr"/>
            <a:r>
              <a:rPr lang="en-US" b="1" dirty="0"/>
              <a:t>These questions are answered if you take the MPC course!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F870E-6C7E-D7CC-192B-B91C9E9A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Wind Energy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29321-C963-0A32-E0C2-C0C3027E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5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CE8F-8547-855D-FBFE-35ED0454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441E-ABCA-396F-FF79-492B3631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72CA4-3292-C3D0-ECC4-21D7CAB5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EF2089-2E2B-7AA9-B542-19F24CB9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914"/>
            <a:ext cx="10515600" cy="1157575"/>
          </a:xfrm>
        </p:spPr>
        <p:txBody>
          <a:bodyPr/>
          <a:lstStyle/>
          <a:p>
            <a:r>
              <a:rPr lang="en-US" dirty="0"/>
              <a:t>Model Predictive Control Workshop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04B041-D11F-C865-7C88-19739B42E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3620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 to MPC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Components to MPC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Quarter Car MPC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Drawbacks of MPC</a:t>
            </a:r>
          </a:p>
        </p:txBody>
      </p:sp>
    </p:spTree>
    <p:extLst>
      <p:ext uri="{BB962C8B-B14F-4D97-AF65-F5344CB8AC3E}">
        <p14:creationId xmlns:p14="http://schemas.microsoft.com/office/powerpoint/2010/main" val="252705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98C-0582-380E-54B9-148B895B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Predictive Control (MPC)?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C20F1-9E94-7954-DA5C-75A8B41AD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 fontAlgn="base"/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A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receding-horizon optimal control framework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that uses a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dynamic model 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of a system to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predict the future response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of the system</a:t>
            </a:r>
          </a:p>
          <a:p>
            <a:pPr rtl="0" fontAlgn="base"/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By solving a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finite-time horizon, open-loop, optimal control problem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using the current state of the system, MPC determines a sequence of control decisions which minimize the specified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cost function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over the prediction horizon</a:t>
            </a:r>
          </a:p>
          <a:p>
            <a:pPr>
              <a:buNone/>
            </a:pP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The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first element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of this control sequence is applied to the system and the procedure is repeated at the next time instance.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23D7A-E1FB-706E-9FDF-E9B1370A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8B52E-5CC6-4B4B-264E-3174AE84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09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8D713B-C313-6B63-C26C-6BDED708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85" y="1160630"/>
            <a:ext cx="3260916" cy="69738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B1122-E5CB-9FF5-381B-66B25339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B65B7-8E80-99CB-43DB-A1D7DD0F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79290-1579-CC16-658D-D91FECE6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58" y="3721831"/>
            <a:ext cx="5189870" cy="166989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C7B0C1-BF6E-E58D-92A4-6059A8D1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98" y="1880755"/>
            <a:ext cx="4735286" cy="3886826"/>
          </a:xfrm>
        </p:spPr>
        <p:txBody>
          <a:bodyPr/>
          <a:lstStyle/>
          <a:p>
            <a:pPr algn="ctr" rtl="0" fontAlgn="base"/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Steering is only based on past tracking error</a:t>
            </a:r>
          </a:p>
          <a:p>
            <a:pPr algn="ctr" rtl="0" fontAlgn="base"/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ctr" rtl="0" fontAlgn="base"/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ctr" rtl="0" fontAlgn="base"/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Drive using side view and rear mirrors 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35D0BA-7C01-9BD1-D623-E6ED7493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914"/>
            <a:ext cx="10515600" cy="1157575"/>
          </a:xfrm>
        </p:spPr>
        <p:txBody>
          <a:bodyPr/>
          <a:lstStyle/>
          <a:p>
            <a:r>
              <a:rPr lang="en-US" dirty="0"/>
              <a:t>Car Analogy PID vs. MPC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56FAC95-3A11-06DF-17DA-0DA76A5E97AF}"/>
              </a:ext>
            </a:extLst>
          </p:cNvPr>
          <p:cNvSpPr/>
          <p:nvPr/>
        </p:nvSpPr>
        <p:spPr>
          <a:xfrm>
            <a:off x="2883725" y="2272785"/>
            <a:ext cx="484632" cy="67032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ar driving on a road&#10;&#10;AI-generated content may be incorrect.">
            <a:extLst>
              <a:ext uri="{FF2B5EF4-FFF2-40B4-BE49-F238E27FC236}">
                <a16:creationId xmlns:a16="http://schemas.microsoft.com/office/drawing/2014/main" id="{9D58CD58-BF4F-78E0-DAEF-6FE25EBB3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59" y="3678383"/>
            <a:ext cx="5630759" cy="175679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C03D66B-A9AA-B086-A743-2FC6CCF3C622}"/>
              </a:ext>
            </a:extLst>
          </p:cNvPr>
          <p:cNvSpPr txBox="1">
            <a:spLocks/>
          </p:cNvSpPr>
          <p:nvPr/>
        </p:nvSpPr>
        <p:spPr>
          <a:xfrm>
            <a:off x="6423273" y="1858014"/>
            <a:ext cx="4735286" cy="3886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Steering is based on past tracking error and looking ahead</a:t>
            </a:r>
          </a:p>
          <a:p>
            <a:pPr algn="ctr" fontAlgn="base"/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ctr" fontAlgn="base"/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ctr" fontAlgn="base"/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Drive using side view, rear mirrors, and looking ahead 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CA5EDEC-7529-FA83-34AB-BA261ED88198}"/>
              </a:ext>
            </a:extLst>
          </p:cNvPr>
          <p:cNvSpPr/>
          <p:nvPr/>
        </p:nvSpPr>
        <p:spPr>
          <a:xfrm>
            <a:off x="8548600" y="2473064"/>
            <a:ext cx="484632" cy="67032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E6B164-E09F-4D48-98FF-A5B5840A5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129" y="1065473"/>
            <a:ext cx="3789218" cy="7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8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79F6E-462E-D176-288B-344A67CA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02949-E444-2870-56D0-09CC9B30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Wind Energy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BA7FE-9645-E620-E091-C84302D2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422948-A543-0158-86A4-47008E3BD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58" y="1191032"/>
            <a:ext cx="8324642" cy="3886826"/>
          </a:xfrm>
        </p:spPr>
        <p:txBody>
          <a:bodyPr>
            <a:normAutofit/>
          </a:bodyPr>
          <a:lstStyle/>
          <a:p>
            <a:pPr algn="ctr" rtl="0" fontAlgn="base"/>
            <a:r>
              <a:rPr lang="en-US" sz="2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Weakest PID fan vs. Strongest MPC enjoyer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BF6644-4EE3-1FB5-F6A4-1DFFD404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914"/>
            <a:ext cx="10515600" cy="1157575"/>
          </a:xfrm>
        </p:spPr>
        <p:txBody>
          <a:bodyPr/>
          <a:lstStyle/>
          <a:p>
            <a:r>
              <a:rPr lang="en-US" dirty="0"/>
              <a:t>Car Analogy PID vs. MPC</a:t>
            </a:r>
          </a:p>
        </p:txBody>
      </p:sp>
      <p:pic>
        <p:nvPicPr>
          <p:cNvPr id="8" name="Picture 7" descr="A person wearing blindfold while driving a car&#10;&#10;AI-generated content may be incorrect.">
            <a:extLst>
              <a:ext uri="{FF2B5EF4-FFF2-40B4-BE49-F238E27FC236}">
                <a16:creationId xmlns:a16="http://schemas.microsoft.com/office/drawing/2014/main" id="{F8E44B44-E45A-70E9-EAE0-B62610C4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7859"/>
            <a:ext cx="5186680" cy="3457787"/>
          </a:xfrm>
          <a:prstGeom prst="rect">
            <a:avLst/>
          </a:prstGeom>
        </p:spPr>
      </p:pic>
      <p:pic>
        <p:nvPicPr>
          <p:cNvPr id="14" name="Picture 13" descr="A person driving a car&#10;&#10;AI-generated content may be incorrect.">
            <a:extLst>
              <a:ext uri="{FF2B5EF4-FFF2-40B4-BE49-F238E27FC236}">
                <a16:creationId xmlns:a16="http://schemas.microsoft.com/office/drawing/2014/main" id="{12ABB765-0F5B-D113-892C-DA447F7D5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24880" y="1925545"/>
            <a:ext cx="5186680" cy="34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1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07408-B4DC-FF53-E79A-6E023A02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19740-E579-ED4D-80F1-9C6CBA78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C99FEF-CC0B-3301-59C1-3B3AF34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0471"/>
            <a:ext cx="1184910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92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26B26-A55B-BF57-C0B0-53949E67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17F93-2E3A-C7C1-C7B7-10668060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C37E3-1965-45E3-BC9B-8B798595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2" y="515711"/>
            <a:ext cx="829627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6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FE88-C3B0-84E9-6196-3CD3C824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to MPC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0CF7-DAC1-2E07-EB1C-210619FE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/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Model: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Need a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mathematical model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that captures the system. A good model should enable easy predictions, result in an easy optimization problem, and faithfully react the physical system. Ideally, we want a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linear model 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for the reasons above.</a:t>
            </a:r>
          </a:p>
          <a:p>
            <a:pPr rtl="0" fontAlgn="base"/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Optimization Problem: 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quadratic cost function 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is often minimized since there is one </a:t>
            </a: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</a:rPr>
              <a:t>minimum or maximum</a:t>
            </a:r>
            <a:endParaRPr lang="en-US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/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Constraint Handling: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Allows for the direct embedding of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limits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in the control input, </a:t>
            </a: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</a:rPr>
              <a:t>states,</a:t>
            </a: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and output.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DEAA5-EDDE-02CF-AAB4-71F223FA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Wind Energy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D7A51-31F1-9840-D3DD-EBE778D4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0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32B5-1FF0-590B-28DE-E5B6AB9DA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45DA-A5BC-CFB9-868F-9377E0A7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Formulation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891B8-6020-4FA2-495A-BBE2B953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CSSC @ </a:t>
            </a:r>
            <a:r>
              <a:rPr lang="en-US" dirty="0" err="1"/>
              <a:t>UTDallas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9C545-65AD-745A-012B-ED0A69B0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F20B2-6CBF-1918-2583-CD912245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760" y="1585939"/>
            <a:ext cx="4196110" cy="3686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409F92-1731-5718-47DD-6C143F822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79419"/>
                <a:ext cx="6217227" cy="43620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Cost Function to be minimized via optimization</a:t>
                </a:r>
              </a:p>
              <a:p>
                <a:r>
                  <a:rPr lang="en-US" dirty="0"/>
                  <a:t>Subject to (s.t):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Dynamic system constraints (i.e. state-space model)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Input, output, state constraints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Initial condition constraint</a:t>
                </a:r>
              </a:p>
              <a:p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Measure current state x(t)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Solve for the optimal input sequence,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Only apply the first input,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Repeat at t+1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409F92-1731-5718-47DD-6C143F822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79419"/>
                <a:ext cx="6217227" cy="4362092"/>
              </a:xfrm>
              <a:blipFill>
                <a:blip r:embed="rId3"/>
                <a:stretch>
                  <a:fillRect l="-1078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041512A-BDDE-AAAE-08F7-A29C08B9F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54" y="606435"/>
            <a:ext cx="3553321" cy="5334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04D4C0B4-ACEC-5158-AFCD-0DFA41614B88}"/>
              </a:ext>
            </a:extLst>
          </p:cNvPr>
          <p:cNvSpPr/>
          <p:nvPr/>
        </p:nvSpPr>
        <p:spPr>
          <a:xfrm>
            <a:off x="8872630" y="1271542"/>
            <a:ext cx="484632" cy="53347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452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ABE38BA518424A98DE136B5A4D5BBB" ma:contentTypeVersion="7" ma:contentTypeDescription="Create a new document." ma:contentTypeScope="" ma:versionID="6f6ef3b06f4ecb0588acd0e670c58b9e">
  <xsd:schema xmlns:xsd="http://www.w3.org/2001/XMLSchema" xmlns:xs="http://www.w3.org/2001/XMLSchema" xmlns:p="http://schemas.microsoft.com/office/2006/metadata/properties" xmlns:ns3="6ad28483-17e6-41fb-bc0e-a9a93afcd187" xmlns:ns4="9aa7709c-b3df-41fe-a9d8-dd94c9a11819" targetNamespace="http://schemas.microsoft.com/office/2006/metadata/properties" ma:root="true" ma:fieldsID="c9739085591d71e0d5540cf91b7e38ee" ns3:_="" ns4:_="">
    <xsd:import namespace="6ad28483-17e6-41fb-bc0e-a9a93afcd187"/>
    <xsd:import namespace="9aa7709c-b3df-41fe-a9d8-dd94c9a1181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28483-17e6-41fb-bc0e-a9a93afcd1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7709c-b3df-41fe-a9d8-dd94c9a118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48F90B-EE2D-4724-8C13-C4F0A4EB41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d28483-17e6-41fb-bc0e-a9a93afcd187"/>
    <ds:schemaRef ds:uri="9aa7709c-b3df-41fe-a9d8-dd94c9a118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406880-3DFF-4A78-B374-1310A739C756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9aa7709c-b3df-41fe-a9d8-dd94c9a11819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6ad28483-17e6-41fb-bc0e-a9a93afcd18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FDC3E2B-2B95-4DEE-BED9-0388B258D0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139005</TotalTime>
  <Words>562</Words>
  <Application>Microsoft Office PowerPoint</Application>
  <PresentationFormat>Widescreen</PresentationFormat>
  <Paragraphs>92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Helvetica</vt:lpstr>
      <vt:lpstr>1_Office Theme</vt:lpstr>
      <vt:lpstr>Introduction to Model Predictive Control Workshop</vt:lpstr>
      <vt:lpstr>Model Predictive Control Workshop</vt:lpstr>
      <vt:lpstr>What is Model Predictive Control (MPC)?</vt:lpstr>
      <vt:lpstr>Car Analogy PID vs. MPC</vt:lpstr>
      <vt:lpstr>Car Analogy PID vs. MPC</vt:lpstr>
      <vt:lpstr>PowerPoint Presentation</vt:lpstr>
      <vt:lpstr>PowerPoint Presentation</vt:lpstr>
      <vt:lpstr>Components to MPC</vt:lpstr>
      <vt:lpstr>Mathematical Formulation</vt:lpstr>
      <vt:lpstr>Optimization Problem</vt:lpstr>
      <vt:lpstr>Quarter Car Model</vt:lpstr>
      <vt:lpstr>Quarter Car Model</vt:lpstr>
      <vt:lpstr>MPC Problem Formulation</vt:lpstr>
      <vt:lpstr>MPC Experiment</vt:lpstr>
      <vt:lpstr>Drawbacks of MPC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Kumar, Devesh</dc:creator>
  <cp:lastModifiedBy>Lingad, Michael V</cp:lastModifiedBy>
  <cp:revision>1199</cp:revision>
  <dcterms:created xsi:type="dcterms:W3CDTF">2017-09-15T16:01:31Z</dcterms:created>
  <dcterms:modified xsi:type="dcterms:W3CDTF">2025-05-02T18:48:24Z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0x01010032ABE38BA518424A98DE136B5A4D5BBB</vt:lpwstr>
  </property>
</Properties>
</file>